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8" r:id="rId14"/>
    <p:sldId id="26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16" autoAdjust="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5817A-3D71-4356-AE2B-6DDB3F0F078B}" type="datetimeFigureOut">
              <a:rPr lang="en-CA" smtClean="0"/>
              <a:t>2018-11-29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FEDF-5A47-4A7E-B7C1-11CCCC9C133C}" type="slidenum">
              <a:rPr lang="en-CA" smtClean="0"/>
              <a:t>‹#›</a:t>
            </a:fld>
            <a:endParaRPr lang="en-CA"/>
          </a:p>
        </p:txBody>
      </p:sp>
    </p:spTree>
    <p:extLst>
      <p:ext uri="{BB962C8B-B14F-4D97-AF65-F5344CB8AC3E}">
        <p14:creationId xmlns:p14="http://schemas.microsoft.com/office/powerpoint/2010/main" val="328425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AA5FEDF-5A47-4A7E-B7C1-11CCCC9C133C}" type="slidenum">
              <a:rPr lang="en-CA" smtClean="0"/>
              <a:t>14</a:t>
            </a:fld>
            <a:endParaRPr lang="en-CA"/>
          </a:p>
        </p:txBody>
      </p:sp>
    </p:spTree>
    <p:extLst>
      <p:ext uri="{BB962C8B-B14F-4D97-AF65-F5344CB8AC3E}">
        <p14:creationId xmlns:p14="http://schemas.microsoft.com/office/powerpoint/2010/main" val="189404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D7EE-07B7-43DC-9CA2-BF24B31F32F1}"/>
              </a:ext>
            </a:extLst>
          </p:cNvPr>
          <p:cNvSpPr>
            <a:spLocks noGrp="1"/>
          </p:cNvSpPr>
          <p:nvPr>
            <p:ph type="ctrTitle"/>
          </p:nvPr>
        </p:nvSpPr>
        <p:spPr/>
        <p:txBody>
          <a:bodyPr/>
          <a:lstStyle/>
          <a:p>
            <a:r>
              <a:rPr lang="en-CA" dirty="0"/>
              <a:t>Face Detection and Tracking</a:t>
            </a:r>
          </a:p>
        </p:txBody>
      </p:sp>
    </p:spTree>
    <p:extLst>
      <p:ext uri="{BB962C8B-B14F-4D97-AF65-F5344CB8AC3E}">
        <p14:creationId xmlns:p14="http://schemas.microsoft.com/office/powerpoint/2010/main" val="212599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AF1B-ED53-4D8C-94EC-E974CF07ACA5}"/>
              </a:ext>
            </a:extLst>
          </p:cNvPr>
          <p:cNvSpPr>
            <a:spLocks noGrp="1"/>
          </p:cNvSpPr>
          <p:nvPr>
            <p:ph type="title"/>
          </p:nvPr>
        </p:nvSpPr>
        <p:spPr/>
        <p:txBody>
          <a:bodyPr/>
          <a:lstStyle/>
          <a:p>
            <a:r>
              <a:rPr lang="en-CA" dirty="0"/>
              <a:t>Final Steps</a:t>
            </a:r>
          </a:p>
        </p:txBody>
      </p:sp>
      <p:sp>
        <p:nvSpPr>
          <p:cNvPr id="3" name="Content Placeholder 2">
            <a:extLst>
              <a:ext uri="{FF2B5EF4-FFF2-40B4-BE49-F238E27FC236}">
                <a16:creationId xmlns:a16="http://schemas.microsoft.com/office/drawing/2014/main" id="{4FC6039C-623D-4CBE-9471-A2362B819E97}"/>
              </a:ext>
            </a:extLst>
          </p:cNvPr>
          <p:cNvSpPr>
            <a:spLocks noGrp="1"/>
          </p:cNvSpPr>
          <p:nvPr>
            <p:ph idx="1"/>
          </p:nvPr>
        </p:nvSpPr>
        <p:spPr/>
        <p:txBody>
          <a:bodyPr/>
          <a:lstStyle/>
          <a:p>
            <a:r>
              <a:rPr lang="en-CA" dirty="0"/>
              <a:t>The program at this point was capable of tracking one face at a time. In order to track multiple, I had to solve several issues:</a:t>
            </a:r>
          </a:p>
          <a:p>
            <a:pPr lvl="1"/>
            <a:r>
              <a:rPr lang="en-CA" dirty="0"/>
              <a:t>Prevent a face from being detected if it was currently being tracked.</a:t>
            </a:r>
          </a:p>
          <a:p>
            <a:pPr lvl="1"/>
            <a:r>
              <a:rPr lang="en-CA" dirty="0"/>
              <a:t>Prevent some performance loss with regards to running the detection method.</a:t>
            </a:r>
          </a:p>
          <a:p>
            <a:pPr lvl="1"/>
            <a:r>
              <a:rPr lang="en-CA" dirty="0"/>
              <a:t>Come up with a solution to differentiate between trackers.</a:t>
            </a:r>
          </a:p>
          <a:p>
            <a:pPr lvl="1"/>
            <a:r>
              <a:rPr lang="en-CA" dirty="0"/>
              <a:t>Allow a tracker to be lost without effecting the other trackers.</a:t>
            </a:r>
          </a:p>
        </p:txBody>
      </p:sp>
    </p:spTree>
    <p:extLst>
      <p:ext uri="{BB962C8B-B14F-4D97-AF65-F5344CB8AC3E}">
        <p14:creationId xmlns:p14="http://schemas.microsoft.com/office/powerpoint/2010/main" val="1788753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E7F0-4671-4630-BBB1-3F33B72FDC51}"/>
              </a:ext>
            </a:extLst>
          </p:cNvPr>
          <p:cNvSpPr>
            <a:spLocks noGrp="1"/>
          </p:cNvSpPr>
          <p:nvPr>
            <p:ph type="title"/>
          </p:nvPr>
        </p:nvSpPr>
        <p:spPr/>
        <p:txBody>
          <a:bodyPr/>
          <a:lstStyle/>
          <a:p>
            <a:r>
              <a:rPr lang="en-CA" dirty="0"/>
              <a:t>Prevent Duplicate Detection</a:t>
            </a:r>
          </a:p>
        </p:txBody>
      </p:sp>
      <p:sp>
        <p:nvSpPr>
          <p:cNvPr id="3" name="Content Placeholder 2">
            <a:extLst>
              <a:ext uri="{FF2B5EF4-FFF2-40B4-BE49-F238E27FC236}">
                <a16:creationId xmlns:a16="http://schemas.microsoft.com/office/drawing/2014/main" id="{F0B1A762-430D-4A46-B2A7-830D49AFCDD4}"/>
              </a:ext>
            </a:extLst>
          </p:cNvPr>
          <p:cNvSpPr>
            <a:spLocks noGrp="1"/>
          </p:cNvSpPr>
          <p:nvPr>
            <p:ph idx="1"/>
          </p:nvPr>
        </p:nvSpPr>
        <p:spPr>
          <a:xfrm>
            <a:off x="677334" y="2160589"/>
            <a:ext cx="8596668" cy="3880773"/>
          </a:xfrm>
        </p:spPr>
        <p:txBody>
          <a:bodyPr/>
          <a:lstStyle/>
          <a:p>
            <a:pPr marL="0" indent="0">
              <a:buNone/>
            </a:pPr>
            <a:r>
              <a:rPr lang="en-CA" dirty="0"/>
              <a:t>To prevent duplicate detections of the same face, I checked the center-point of newly detected with the rectangle of faces being tracked. If the center-point is found to be within the detected faces bounding box, we assume the face is a duplicate and ignore it.</a:t>
            </a:r>
          </a:p>
        </p:txBody>
      </p:sp>
      <p:sp>
        <p:nvSpPr>
          <p:cNvPr id="4" name="Rectangle 3">
            <a:extLst>
              <a:ext uri="{FF2B5EF4-FFF2-40B4-BE49-F238E27FC236}">
                <a16:creationId xmlns:a16="http://schemas.microsoft.com/office/drawing/2014/main" id="{71FAE66B-B4DE-44F5-AAA0-6A9B89D1E46F}"/>
              </a:ext>
            </a:extLst>
          </p:cNvPr>
          <p:cNvSpPr/>
          <p:nvPr/>
        </p:nvSpPr>
        <p:spPr>
          <a:xfrm>
            <a:off x="1227438" y="4069492"/>
            <a:ext cx="1021492" cy="100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227927C-22EC-49AC-BE0C-F3C96FF1E7AE}"/>
              </a:ext>
            </a:extLst>
          </p:cNvPr>
          <p:cNvSpPr/>
          <p:nvPr/>
        </p:nvSpPr>
        <p:spPr>
          <a:xfrm>
            <a:off x="1589901" y="4371686"/>
            <a:ext cx="1134991" cy="11862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4B4752DD-72E3-4306-AD67-04971A7DAF82}"/>
              </a:ext>
            </a:extLst>
          </p:cNvPr>
          <p:cNvSpPr/>
          <p:nvPr/>
        </p:nvSpPr>
        <p:spPr>
          <a:xfrm flipH="1" flipV="1">
            <a:off x="2107969" y="4915383"/>
            <a:ext cx="98854" cy="98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EF23EC0D-2EE2-4311-84A4-A50F71D605F8}"/>
              </a:ext>
            </a:extLst>
          </p:cNvPr>
          <p:cNvCxnSpPr/>
          <p:nvPr/>
        </p:nvCxnSpPr>
        <p:spPr>
          <a:xfrm>
            <a:off x="1015771" y="3777047"/>
            <a:ext cx="2184396" cy="1861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74F851D-CCE2-42D6-AAED-F9E9EB1BD3B8}"/>
              </a:ext>
            </a:extLst>
          </p:cNvPr>
          <p:cNvSpPr/>
          <p:nvPr/>
        </p:nvSpPr>
        <p:spPr>
          <a:xfrm>
            <a:off x="4909751" y="4069492"/>
            <a:ext cx="1021492" cy="100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E5FF61AD-B25B-4E4B-AC0C-AD9F8CB09A96}"/>
              </a:ext>
            </a:extLst>
          </p:cNvPr>
          <p:cNvSpPr/>
          <p:nvPr/>
        </p:nvSpPr>
        <p:spPr>
          <a:xfrm>
            <a:off x="6096000" y="4532113"/>
            <a:ext cx="1021492" cy="10847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8F550749-3EC7-4DED-A9B6-95F8ECF5CE2C}"/>
              </a:ext>
            </a:extLst>
          </p:cNvPr>
          <p:cNvSpPr/>
          <p:nvPr/>
        </p:nvSpPr>
        <p:spPr>
          <a:xfrm flipH="1" flipV="1">
            <a:off x="6549081" y="5033318"/>
            <a:ext cx="98854" cy="98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2CD62064-AA77-40EB-826C-97CAE2F38AE4}"/>
              </a:ext>
            </a:extLst>
          </p:cNvPr>
          <p:cNvSpPr/>
          <p:nvPr/>
        </p:nvSpPr>
        <p:spPr>
          <a:xfrm>
            <a:off x="4633784" y="3323968"/>
            <a:ext cx="2924432" cy="29244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91568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BA24-FF1D-4E25-8ADD-DD32369550B6}"/>
              </a:ext>
            </a:extLst>
          </p:cNvPr>
          <p:cNvSpPr>
            <a:spLocks noGrp="1"/>
          </p:cNvSpPr>
          <p:nvPr>
            <p:ph type="title"/>
          </p:nvPr>
        </p:nvSpPr>
        <p:spPr/>
        <p:txBody>
          <a:bodyPr/>
          <a:lstStyle/>
          <a:p>
            <a:r>
              <a:rPr lang="en-CA" dirty="0"/>
              <a:t>Detection efficiency</a:t>
            </a:r>
          </a:p>
        </p:txBody>
      </p:sp>
      <p:sp>
        <p:nvSpPr>
          <p:cNvPr id="3" name="Content Placeholder 2">
            <a:extLst>
              <a:ext uri="{FF2B5EF4-FFF2-40B4-BE49-F238E27FC236}">
                <a16:creationId xmlns:a16="http://schemas.microsoft.com/office/drawing/2014/main" id="{06F311A8-3FF1-4ACB-BBD0-0854DD35410B}"/>
              </a:ext>
            </a:extLst>
          </p:cNvPr>
          <p:cNvSpPr>
            <a:spLocks noGrp="1"/>
          </p:cNvSpPr>
          <p:nvPr>
            <p:ph idx="1"/>
          </p:nvPr>
        </p:nvSpPr>
        <p:spPr/>
        <p:txBody>
          <a:bodyPr/>
          <a:lstStyle/>
          <a:p>
            <a:pPr marL="0" indent="0">
              <a:buNone/>
            </a:pPr>
            <a:r>
              <a:rPr lang="en-CA" dirty="0"/>
              <a:t>The program is now capable of keeping track of a face from a previously detected frame. The problem however is that the face is getting redetected then ignored because the detection method is running every loop. This results in the tracker losing its main purpose – to improve performance. </a:t>
            </a:r>
          </a:p>
          <a:p>
            <a:r>
              <a:rPr lang="en-CA" dirty="0"/>
              <a:t>To improve performance the detection call was modified to run on a set interval of frames. The result is a smoother user experience, as the performance loss is greatly reduced.</a:t>
            </a:r>
          </a:p>
        </p:txBody>
      </p:sp>
    </p:spTree>
    <p:extLst>
      <p:ext uri="{BB962C8B-B14F-4D97-AF65-F5344CB8AC3E}">
        <p14:creationId xmlns:p14="http://schemas.microsoft.com/office/powerpoint/2010/main" val="393280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4EFB-C8CF-4C76-B792-A54C26966127}"/>
              </a:ext>
            </a:extLst>
          </p:cNvPr>
          <p:cNvSpPr>
            <a:spLocks noGrp="1"/>
          </p:cNvSpPr>
          <p:nvPr>
            <p:ph type="title"/>
          </p:nvPr>
        </p:nvSpPr>
        <p:spPr/>
        <p:txBody>
          <a:bodyPr/>
          <a:lstStyle/>
          <a:p>
            <a:r>
              <a:rPr lang="en-CA" dirty="0"/>
              <a:t>Differentiate Between Trackers</a:t>
            </a:r>
          </a:p>
        </p:txBody>
      </p:sp>
      <p:sp>
        <p:nvSpPr>
          <p:cNvPr id="3" name="Content Placeholder 2">
            <a:extLst>
              <a:ext uri="{FF2B5EF4-FFF2-40B4-BE49-F238E27FC236}">
                <a16:creationId xmlns:a16="http://schemas.microsoft.com/office/drawing/2014/main" id="{65CF06FB-1A67-4786-9832-F7104A1C71B1}"/>
              </a:ext>
            </a:extLst>
          </p:cNvPr>
          <p:cNvSpPr>
            <a:spLocks noGrp="1"/>
          </p:cNvSpPr>
          <p:nvPr>
            <p:ph idx="1"/>
          </p:nvPr>
        </p:nvSpPr>
        <p:spPr/>
        <p:txBody>
          <a:bodyPr/>
          <a:lstStyle/>
          <a:p>
            <a:r>
              <a:rPr lang="en-CA" dirty="0"/>
              <a:t>I felt  that knowing the difference between two trackers was an important feature. It makes the tracker easier to follow among other trackers, and can signify when a tracker is lost. (For instance, when a face moves too quickly between frames and is lost then redetected).</a:t>
            </a:r>
          </a:p>
          <a:p>
            <a:r>
              <a:rPr lang="en-CA" dirty="0"/>
              <a:t>To achieve this I chose to apply a random colour for each new tracker. </a:t>
            </a:r>
          </a:p>
        </p:txBody>
      </p:sp>
    </p:spTree>
    <p:extLst>
      <p:ext uri="{BB962C8B-B14F-4D97-AF65-F5344CB8AC3E}">
        <p14:creationId xmlns:p14="http://schemas.microsoft.com/office/powerpoint/2010/main" val="235355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5590-FDA3-44D3-BB99-E5B74FB68722}"/>
              </a:ext>
            </a:extLst>
          </p:cNvPr>
          <p:cNvSpPr>
            <a:spLocks noGrp="1"/>
          </p:cNvSpPr>
          <p:nvPr>
            <p:ph type="title"/>
          </p:nvPr>
        </p:nvSpPr>
        <p:spPr/>
        <p:txBody>
          <a:bodyPr/>
          <a:lstStyle/>
          <a:p>
            <a:r>
              <a:rPr lang="en-CA" dirty="0"/>
              <a:t>Tracker Independency</a:t>
            </a:r>
          </a:p>
        </p:txBody>
      </p:sp>
      <p:sp>
        <p:nvSpPr>
          <p:cNvPr id="3" name="Content Placeholder 2">
            <a:extLst>
              <a:ext uri="{FF2B5EF4-FFF2-40B4-BE49-F238E27FC236}">
                <a16:creationId xmlns:a16="http://schemas.microsoft.com/office/drawing/2014/main" id="{5E4F1599-693E-4A61-9327-AE1D86079B34}"/>
              </a:ext>
            </a:extLst>
          </p:cNvPr>
          <p:cNvSpPr>
            <a:spLocks noGrp="1"/>
          </p:cNvSpPr>
          <p:nvPr>
            <p:ph idx="1"/>
          </p:nvPr>
        </p:nvSpPr>
        <p:spPr/>
        <p:txBody>
          <a:bodyPr/>
          <a:lstStyle/>
          <a:p>
            <a:r>
              <a:rPr lang="en-CA" dirty="0"/>
              <a:t>In order to implement independency I used a structure that allowed objects to be removed freely. I chose to implement this with vectors of a new class.</a:t>
            </a:r>
          </a:p>
          <a:p>
            <a:pPr lvl="1"/>
            <a:r>
              <a:rPr lang="en-CA" dirty="0"/>
              <a:t>Vectors allow the “list” to add and remove elements, as they can be a “list” of varying size. </a:t>
            </a:r>
          </a:p>
          <a:p>
            <a:pPr lvl="1"/>
            <a:r>
              <a:rPr lang="en-CA" dirty="0"/>
              <a:t>Defining my own class allows for information pertaining to a tracker to be organized more easily. </a:t>
            </a:r>
          </a:p>
          <a:p>
            <a:pPr lvl="2"/>
            <a:r>
              <a:rPr lang="en-CA" dirty="0"/>
              <a:t>The class contains: </a:t>
            </a:r>
          </a:p>
          <a:p>
            <a:pPr lvl="3"/>
            <a:r>
              <a:rPr lang="en-CA" dirty="0"/>
              <a:t>The rectangle around the face</a:t>
            </a:r>
          </a:p>
          <a:p>
            <a:pPr lvl="3"/>
            <a:r>
              <a:rPr lang="en-CA" dirty="0"/>
              <a:t>The tracker object to update the position</a:t>
            </a:r>
          </a:p>
          <a:p>
            <a:pPr lvl="3"/>
            <a:r>
              <a:rPr lang="en-CA" dirty="0"/>
              <a:t>The colour of the rectangle when drawn</a:t>
            </a:r>
          </a:p>
        </p:txBody>
      </p:sp>
    </p:spTree>
    <p:extLst>
      <p:ext uri="{BB962C8B-B14F-4D97-AF65-F5344CB8AC3E}">
        <p14:creationId xmlns:p14="http://schemas.microsoft.com/office/powerpoint/2010/main" val="2246829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7B9B-5232-41AE-A007-D09B4221E5CA}"/>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F341D46E-B764-44EF-A957-F7B51C0C4123}"/>
              </a:ext>
            </a:extLst>
          </p:cNvPr>
          <p:cNvSpPr>
            <a:spLocks noGrp="1"/>
          </p:cNvSpPr>
          <p:nvPr>
            <p:ph idx="1"/>
          </p:nvPr>
        </p:nvSpPr>
        <p:spPr/>
        <p:txBody>
          <a:bodyPr/>
          <a:lstStyle/>
          <a:p>
            <a:pPr marL="0" indent="0">
              <a:buNone/>
            </a:pPr>
            <a:r>
              <a:rPr lang="en-CA" dirty="0"/>
              <a:t>While designing the program to detect and track faces I learned several valuable key concepts:</a:t>
            </a:r>
          </a:p>
          <a:p>
            <a:r>
              <a:rPr lang="en-CA" dirty="0"/>
              <a:t>How to program in Python and C++.</a:t>
            </a:r>
          </a:p>
          <a:p>
            <a:r>
              <a:rPr lang="en-CA" dirty="0"/>
              <a:t>How to do various tasks using OpenCV.</a:t>
            </a:r>
          </a:p>
          <a:p>
            <a:r>
              <a:rPr lang="en-CA" dirty="0"/>
              <a:t>Better my skills of overcoming programming problems.</a:t>
            </a:r>
          </a:p>
        </p:txBody>
      </p:sp>
    </p:spTree>
    <p:extLst>
      <p:ext uri="{BB962C8B-B14F-4D97-AF65-F5344CB8AC3E}">
        <p14:creationId xmlns:p14="http://schemas.microsoft.com/office/powerpoint/2010/main" val="24784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9273-4A80-486A-96C0-2417702AF84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2549B31-C0EA-4B89-BF7A-D4EA3A2A716C}"/>
              </a:ext>
            </a:extLst>
          </p:cNvPr>
          <p:cNvSpPr>
            <a:spLocks noGrp="1"/>
          </p:cNvSpPr>
          <p:nvPr>
            <p:ph idx="1"/>
          </p:nvPr>
        </p:nvSpPr>
        <p:spPr/>
        <p:txBody>
          <a:bodyPr/>
          <a:lstStyle/>
          <a:p>
            <a:r>
              <a:rPr lang="en-CA" dirty="0"/>
              <a:t>To design and implement face detection and tracking using a webcam.</a:t>
            </a:r>
          </a:p>
          <a:p>
            <a:r>
              <a:rPr lang="en-CA" dirty="0"/>
              <a:t>Required: </a:t>
            </a:r>
          </a:p>
          <a:p>
            <a:pPr lvl="1"/>
            <a:r>
              <a:rPr lang="en-CA" dirty="0"/>
              <a:t>Implement the functionality using the OpenCV toolkit.</a:t>
            </a:r>
          </a:p>
          <a:p>
            <a:pPr lvl="1"/>
            <a:r>
              <a:rPr lang="en-CA" dirty="0"/>
              <a:t>Program the project in C++.</a:t>
            </a:r>
          </a:p>
          <a:p>
            <a:endParaRPr lang="en-CA" dirty="0"/>
          </a:p>
        </p:txBody>
      </p:sp>
    </p:spTree>
    <p:extLst>
      <p:ext uri="{BB962C8B-B14F-4D97-AF65-F5344CB8AC3E}">
        <p14:creationId xmlns:p14="http://schemas.microsoft.com/office/powerpoint/2010/main" val="75625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E60F-12B4-4D6F-B49F-689CA4C46C65}"/>
              </a:ext>
            </a:extLst>
          </p:cNvPr>
          <p:cNvSpPr>
            <a:spLocks noGrp="1"/>
          </p:cNvSpPr>
          <p:nvPr>
            <p:ph type="title"/>
          </p:nvPr>
        </p:nvSpPr>
        <p:spPr/>
        <p:txBody>
          <a:bodyPr/>
          <a:lstStyle/>
          <a:p>
            <a:r>
              <a:rPr lang="en-CA" dirty="0"/>
              <a:t>Overview of the Development Process</a:t>
            </a:r>
          </a:p>
        </p:txBody>
      </p:sp>
      <p:sp>
        <p:nvSpPr>
          <p:cNvPr id="3" name="Content Placeholder 2">
            <a:extLst>
              <a:ext uri="{FF2B5EF4-FFF2-40B4-BE49-F238E27FC236}">
                <a16:creationId xmlns:a16="http://schemas.microsoft.com/office/drawing/2014/main" id="{B327240B-0033-494A-9EE2-7BFD9165294F}"/>
              </a:ext>
            </a:extLst>
          </p:cNvPr>
          <p:cNvSpPr>
            <a:spLocks noGrp="1"/>
          </p:cNvSpPr>
          <p:nvPr>
            <p:ph idx="1"/>
          </p:nvPr>
        </p:nvSpPr>
        <p:spPr/>
        <p:txBody>
          <a:bodyPr/>
          <a:lstStyle/>
          <a:p>
            <a:r>
              <a:rPr lang="en-CA" dirty="0"/>
              <a:t>Learn about the OpenCV toolkit (in Python).</a:t>
            </a:r>
          </a:p>
          <a:p>
            <a:pPr lvl="1"/>
            <a:r>
              <a:rPr lang="en-CA" dirty="0"/>
              <a:t>Learn how to program in Python.</a:t>
            </a:r>
          </a:p>
          <a:p>
            <a:r>
              <a:rPr lang="en-CA" dirty="0"/>
              <a:t>Implement face detection.</a:t>
            </a:r>
          </a:p>
          <a:p>
            <a:r>
              <a:rPr lang="en-CA" dirty="0"/>
              <a:t>Learn how to apply concepts in C++.</a:t>
            </a:r>
          </a:p>
          <a:p>
            <a:pPr lvl="1"/>
            <a:r>
              <a:rPr lang="en-CA" dirty="0"/>
              <a:t>Learn how to program in C++.</a:t>
            </a:r>
          </a:p>
          <a:p>
            <a:r>
              <a:rPr lang="en-CA" dirty="0"/>
              <a:t>Implement tracking on top of detection.</a:t>
            </a:r>
          </a:p>
          <a:p>
            <a:r>
              <a:rPr lang="en-CA" dirty="0"/>
              <a:t>Modify the program to detect and track multiple faces.</a:t>
            </a:r>
          </a:p>
        </p:txBody>
      </p:sp>
    </p:spTree>
    <p:extLst>
      <p:ext uri="{BB962C8B-B14F-4D97-AF65-F5344CB8AC3E}">
        <p14:creationId xmlns:p14="http://schemas.microsoft.com/office/powerpoint/2010/main" val="341557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0D4B-FCCB-44F3-AA75-5414A51B6D2A}"/>
              </a:ext>
            </a:extLst>
          </p:cNvPr>
          <p:cNvSpPr>
            <a:spLocks noGrp="1"/>
          </p:cNvSpPr>
          <p:nvPr>
            <p:ph type="title"/>
          </p:nvPr>
        </p:nvSpPr>
        <p:spPr/>
        <p:txBody>
          <a:bodyPr/>
          <a:lstStyle/>
          <a:p>
            <a:r>
              <a:rPr lang="en-CA" dirty="0"/>
              <a:t>Learning OpenCV</a:t>
            </a:r>
          </a:p>
        </p:txBody>
      </p:sp>
      <p:sp>
        <p:nvSpPr>
          <p:cNvPr id="3" name="Content Placeholder 2">
            <a:extLst>
              <a:ext uri="{FF2B5EF4-FFF2-40B4-BE49-F238E27FC236}">
                <a16:creationId xmlns:a16="http://schemas.microsoft.com/office/drawing/2014/main" id="{F1D31402-E8EE-4EF7-8D35-9981F9680A3F}"/>
              </a:ext>
            </a:extLst>
          </p:cNvPr>
          <p:cNvSpPr>
            <a:spLocks noGrp="1"/>
          </p:cNvSpPr>
          <p:nvPr>
            <p:ph idx="1"/>
          </p:nvPr>
        </p:nvSpPr>
        <p:spPr/>
        <p:txBody>
          <a:bodyPr/>
          <a:lstStyle/>
          <a:p>
            <a:pPr marL="0" indent="0">
              <a:buNone/>
            </a:pPr>
            <a:r>
              <a:rPr lang="en-CA" dirty="0"/>
              <a:t>OpenCV for Python Developers is an online course taught by Patrick W. Crawford, and can be accessed on Lynda.com. The course teaches several uses for OpenCV, which includes face detection and reading from a webcam. Some other concepts taught in the tutorial </a:t>
            </a:r>
          </a:p>
        </p:txBody>
      </p:sp>
    </p:spTree>
    <p:extLst>
      <p:ext uri="{BB962C8B-B14F-4D97-AF65-F5344CB8AC3E}">
        <p14:creationId xmlns:p14="http://schemas.microsoft.com/office/powerpoint/2010/main" val="81331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1AD7EDC-DF7D-4E29-AD59-833B8C5A3643}"/>
              </a:ext>
            </a:extLst>
          </p:cNvPr>
          <p:cNvPicPr>
            <a:picLocks noChangeAspect="1"/>
          </p:cNvPicPr>
          <p:nvPr/>
        </p:nvPicPr>
        <p:blipFill>
          <a:blip r:embed="rId2"/>
          <a:stretch>
            <a:fillRect/>
          </a:stretch>
        </p:blipFill>
        <p:spPr>
          <a:xfrm>
            <a:off x="5011617" y="3428999"/>
            <a:ext cx="2411565" cy="1609187"/>
          </a:xfrm>
          <a:prstGeom prst="rect">
            <a:avLst/>
          </a:prstGeom>
        </p:spPr>
      </p:pic>
      <p:sp>
        <p:nvSpPr>
          <p:cNvPr id="4" name="Title 3">
            <a:extLst>
              <a:ext uri="{FF2B5EF4-FFF2-40B4-BE49-F238E27FC236}">
                <a16:creationId xmlns:a16="http://schemas.microsoft.com/office/drawing/2014/main" id="{A12B40B2-B3CF-4ECF-A72A-A5B4C11E0D40}"/>
              </a:ext>
            </a:extLst>
          </p:cNvPr>
          <p:cNvSpPr>
            <a:spLocks noGrp="1"/>
          </p:cNvSpPr>
          <p:nvPr>
            <p:ph type="title"/>
          </p:nvPr>
        </p:nvSpPr>
        <p:spPr/>
        <p:txBody>
          <a:bodyPr/>
          <a:lstStyle/>
          <a:p>
            <a:r>
              <a:rPr lang="en-CA" dirty="0"/>
              <a:t>Examples of Concepts Learned</a:t>
            </a:r>
          </a:p>
        </p:txBody>
      </p:sp>
      <p:pic>
        <p:nvPicPr>
          <p:cNvPr id="6" name="Picture 5">
            <a:extLst>
              <a:ext uri="{FF2B5EF4-FFF2-40B4-BE49-F238E27FC236}">
                <a16:creationId xmlns:a16="http://schemas.microsoft.com/office/drawing/2014/main" id="{95E31F77-C30B-440C-9D4B-7CB22E748D5E}"/>
              </a:ext>
            </a:extLst>
          </p:cNvPr>
          <p:cNvPicPr>
            <a:picLocks noChangeAspect="1"/>
          </p:cNvPicPr>
          <p:nvPr/>
        </p:nvPicPr>
        <p:blipFill>
          <a:blip r:embed="rId3"/>
          <a:stretch>
            <a:fillRect/>
          </a:stretch>
        </p:blipFill>
        <p:spPr>
          <a:xfrm>
            <a:off x="219097" y="1270000"/>
            <a:ext cx="2129024" cy="1596768"/>
          </a:xfrm>
          <a:prstGeom prst="rect">
            <a:avLst/>
          </a:prstGeom>
        </p:spPr>
      </p:pic>
      <p:pic>
        <p:nvPicPr>
          <p:cNvPr id="8" name="Picture 7">
            <a:extLst>
              <a:ext uri="{FF2B5EF4-FFF2-40B4-BE49-F238E27FC236}">
                <a16:creationId xmlns:a16="http://schemas.microsoft.com/office/drawing/2014/main" id="{353A1A73-34AA-441F-A455-50B8149918E6}"/>
              </a:ext>
            </a:extLst>
          </p:cNvPr>
          <p:cNvPicPr>
            <a:picLocks noChangeAspect="1"/>
          </p:cNvPicPr>
          <p:nvPr/>
        </p:nvPicPr>
        <p:blipFill>
          <a:blip r:embed="rId4"/>
          <a:stretch>
            <a:fillRect/>
          </a:stretch>
        </p:blipFill>
        <p:spPr>
          <a:xfrm>
            <a:off x="2348121" y="1270000"/>
            <a:ext cx="2129024" cy="1596768"/>
          </a:xfrm>
          <a:prstGeom prst="rect">
            <a:avLst/>
          </a:prstGeom>
        </p:spPr>
      </p:pic>
      <p:sp>
        <p:nvSpPr>
          <p:cNvPr id="9" name="TextBox 8">
            <a:extLst>
              <a:ext uri="{FF2B5EF4-FFF2-40B4-BE49-F238E27FC236}">
                <a16:creationId xmlns:a16="http://schemas.microsoft.com/office/drawing/2014/main" id="{1E9E82B2-9B82-46FF-96C5-68BB91143486}"/>
              </a:ext>
            </a:extLst>
          </p:cNvPr>
          <p:cNvSpPr txBox="1"/>
          <p:nvPr/>
        </p:nvSpPr>
        <p:spPr>
          <a:xfrm>
            <a:off x="219097" y="2866768"/>
            <a:ext cx="1960793" cy="369332"/>
          </a:xfrm>
          <a:prstGeom prst="rect">
            <a:avLst/>
          </a:prstGeom>
          <a:noFill/>
        </p:spPr>
        <p:txBody>
          <a:bodyPr wrap="none" rtlCol="0">
            <a:spAutoFit/>
          </a:bodyPr>
          <a:lstStyle/>
          <a:p>
            <a:r>
              <a:rPr lang="en-CA" dirty="0"/>
              <a:t>Object Detection</a:t>
            </a:r>
          </a:p>
        </p:txBody>
      </p:sp>
      <p:pic>
        <p:nvPicPr>
          <p:cNvPr id="11" name="Picture 10">
            <a:extLst>
              <a:ext uri="{FF2B5EF4-FFF2-40B4-BE49-F238E27FC236}">
                <a16:creationId xmlns:a16="http://schemas.microsoft.com/office/drawing/2014/main" id="{206A191C-599C-4507-8A8B-EFB5FE9CF5A7}"/>
              </a:ext>
            </a:extLst>
          </p:cNvPr>
          <p:cNvPicPr>
            <a:picLocks noChangeAspect="1"/>
          </p:cNvPicPr>
          <p:nvPr/>
        </p:nvPicPr>
        <p:blipFill>
          <a:blip r:embed="rId5"/>
          <a:stretch>
            <a:fillRect/>
          </a:stretch>
        </p:blipFill>
        <p:spPr>
          <a:xfrm>
            <a:off x="6471666" y="1263826"/>
            <a:ext cx="1582587" cy="1596768"/>
          </a:xfrm>
          <a:prstGeom prst="rect">
            <a:avLst/>
          </a:prstGeom>
        </p:spPr>
      </p:pic>
      <p:pic>
        <p:nvPicPr>
          <p:cNvPr id="13" name="Picture 12">
            <a:extLst>
              <a:ext uri="{FF2B5EF4-FFF2-40B4-BE49-F238E27FC236}">
                <a16:creationId xmlns:a16="http://schemas.microsoft.com/office/drawing/2014/main" id="{E3BB692F-2BE0-4D56-A49B-B5722D618050}"/>
              </a:ext>
            </a:extLst>
          </p:cNvPr>
          <p:cNvPicPr>
            <a:picLocks noChangeAspect="1"/>
          </p:cNvPicPr>
          <p:nvPr/>
        </p:nvPicPr>
        <p:blipFill>
          <a:blip r:embed="rId6"/>
          <a:stretch>
            <a:fillRect/>
          </a:stretch>
        </p:blipFill>
        <p:spPr>
          <a:xfrm>
            <a:off x="4969110" y="1263826"/>
            <a:ext cx="1582588" cy="1596769"/>
          </a:xfrm>
          <a:prstGeom prst="rect">
            <a:avLst/>
          </a:prstGeom>
        </p:spPr>
      </p:pic>
      <p:sp>
        <p:nvSpPr>
          <p:cNvPr id="14" name="TextBox 13">
            <a:extLst>
              <a:ext uri="{FF2B5EF4-FFF2-40B4-BE49-F238E27FC236}">
                <a16:creationId xmlns:a16="http://schemas.microsoft.com/office/drawing/2014/main" id="{A3722D48-E0D9-4766-A324-20BBF8A0E606}"/>
              </a:ext>
            </a:extLst>
          </p:cNvPr>
          <p:cNvSpPr txBox="1"/>
          <p:nvPr/>
        </p:nvSpPr>
        <p:spPr>
          <a:xfrm>
            <a:off x="4975668" y="2860594"/>
            <a:ext cx="2270814" cy="369332"/>
          </a:xfrm>
          <a:prstGeom prst="rect">
            <a:avLst/>
          </a:prstGeom>
          <a:noFill/>
        </p:spPr>
        <p:txBody>
          <a:bodyPr wrap="none" rtlCol="0">
            <a:spAutoFit/>
          </a:bodyPr>
          <a:lstStyle/>
          <a:p>
            <a:r>
              <a:rPr lang="en-CA" dirty="0"/>
              <a:t>Adaptive Thresholds</a:t>
            </a:r>
          </a:p>
        </p:txBody>
      </p:sp>
      <p:pic>
        <p:nvPicPr>
          <p:cNvPr id="16" name="Picture 15">
            <a:extLst>
              <a:ext uri="{FF2B5EF4-FFF2-40B4-BE49-F238E27FC236}">
                <a16:creationId xmlns:a16="http://schemas.microsoft.com/office/drawing/2014/main" id="{445AA377-A8B1-4E20-A487-F90788C88259}"/>
              </a:ext>
            </a:extLst>
          </p:cNvPr>
          <p:cNvPicPr>
            <a:picLocks noChangeAspect="1"/>
          </p:cNvPicPr>
          <p:nvPr/>
        </p:nvPicPr>
        <p:blipFill>
          <a:blip r:embed="rId7"/>
          <a:stretch>
            <a:fillRect/>
          </a:stretch>
        </p:blipFill>
        <p:spPr>
          <a:xfrm>
            <a:off x="245160" y="3429000"/>
            <a:ext cx="1136948" cy="1596768"/>
          </a:xfrm>
          <a:prstGeom prst="rect">
            <a:avLst/>
          </a:prstGeom>
        </p:spPr>
      </p:pic>
      <p:pic>
        <p:nvPicPr>
          <p:cNvPr id="18" name="Picture 17">
            <a:extLst>
              <a:ext uri="{FF2B5EF4-FFF2-40B4-BE49-F238E27FC236}">
                <a16:creationId xmlns:a16="http://schemas.microsoft.com/office/drawing/2014/main" id="{A17AB777-5C4B-4F46-B7CC-B791CAC3E43F}"/>
              </a:ext>
            </a:extLst>
          </p:cNvPr>
          <p:cNvPicPr>
            <a:picLocks noChangeAspect="1"/>
          </p:cNvPicPr>
          <p:nvPr/>
        </p:nvPicPr>
        <p:blipFill>
          <a:blip r:embed="rId8"/>
          <a:stretch>
            <a:fillRect/>
          </a:stretch>
        </p:blipFill>
        <p:spPr>
          <a:xfrm>
            <a:off x="1382108" y="3429000"/>
            <a:ext cx="1136647" cy="1596768"/>
          </a:xfrm>
          <a:prstGeom prst="rect">
            <a:avLst/>
          </a:prstGeom>
        </p:spPr>
      </p:pic>
      <p:sp>
        <p:nvSpPr>
          <p:cNvPr id="19" name="TextBox 18">
            <a:extLst>
              <a:ext uri="{FF2B5EF4-FFF2-40B4-BE49-F238E27FC236}">
                <a16:creationId xmlns:a16="http://schemas.microsoft.com/office/drawing/2014/main" id="{540339AF-9883-4032-8AB0-ED54135104E0}"/>
              </a:ext>
            </a:extLst>
          </p:cNvPr>
          <p:cNvSpPr txBox="1"/>
          <p:nvPr/>
        </p:nvSpPr>
        <p:spPr>
          <a:xfrm>
            <a:off x="219097" y="5034002"/>
            <a:ext cx="3778599" cy="369332"/>
          </a:xfrm>
          <a:prstGeom prst="rect">
            <a:avLst/>
          </a:prstGeom>
          <a:noFill/>
        </p:spPr>
        <p:txBody>
          <a:bodyPr wrap="none" rtlCol="0">
            <a:spAutoFit/>
          </a:bodyPr>
          <a:lstStyle/>
          <a:p>
            <a:r>
              <a:rPr lang="en-CA" dirty="0"/>
              <a:t>Object Contouring &amp; Center points</a:t>
            </a:r>
          </a:p>
        </p:txBody>
      </p:sp>
      <p:pic>
        <p:nvPicPr>
          <p:cNvPr id="21" name="Picture 20">
            <a:extLst>
              <a:ext uri="{FF2B5EF4-FFF2-40B4-BE49-F238E27FC236}">
                <a16:creationId xmlns:a16="http://schemas.microsoft.com/office/drawing/2014/main" id="{4793206D-DA50-4791-A308-AC53705B5EC9}"/>
              </a:ext>
            </a:extLst>
          </p:cNvPr>
          <p:cNvPicPr>
            <a:picLocks noChangeAspect="1"/>
          </p:cNvPicPr>
          <p:nvPr/>
        </p:nvPicPr>
        <p:blipFill>
          <a:blip r:embed="rId9"/>
          <a:stretch>
            <a:fillRect/>
          </a:stretch>
        </p:blipFill>
        <p:spPr>
          <a:xfrm>
            <a:off x="2518756" y="3429001"/>
            <a:ext cx="1136648" cy="1596770"/>
          </a:xfrm>
          <a:prstGeom prst="rect">
            <a:avLst/>
          </a:prstGeom>
        </p:spPr>
      </p:pic>
      <p:pic>
        <p:nvPicPr>
          <p:cNvPr id="27" name="Picture 26">
            <a:extLst>
              <a:ext uri="{FF2B5EF4-FFF2-40B4-BE49-F238E27FC236}">
                <a16:creationId xmlns:a16="http://schemas.microsoft.com/office/drawing/2014/main" id="{29449231-C42B-4DAD-B8AC-F1612105BF07}"/>
              </a:ext>
            </a:extLst>
          </p:cNvPr>
          <p:cNvPicPr>
            <a:picLocks noChangeAspect="1"/>
          </p:cNvPicPr>
          <p:nvPr/>
        </p:nvPicPr>
        <p:blipFill>
          <a:blip r:embed="rId10"/>
          <a:stretch>
            <a:fillRect/>
          </a:stretch>
        </p:blipFill>
        <p:spPr>
          <a:xfrm>
            <a:off x="7423182" y="3428999"/>
            <a:ext cx="2411565" cy="1609189"/>
          </a:xfrm>
          <a:prstGeom prst="rect">
            <a:avLst/>
          </a:prstGeom>
        </p:spPr>
      </p:pic>
      <p:sp>
        <p:nvSpPr>
          <p:cNvPr id="28" name="TextBox 27">
            <a:extLst>
              <a:ext uri="{FF2B5EF4-FFF2-40B4-BE49-F238E27FC236}">
                <a16:creationId xmlns:a16="http://schemas.microsoft.com/office/drawing/2014/main" id="{9BFDD1E0-04A4-462D-A994-8FF34B6E3160}"/>
              </a:ext>
            </a:extLst>
          </p:cNvPr>
          <p:cNvSpPr txBox="1"/>
          <p:nvPr/>
        </p:nvSpPr>
        <p:spPr>
          <a:xfrm>
            <a:off x="5026572" y="5034723"/>
            <a:ext cx="2138855" cy="369332"/>
          </a:xfrm>
          <a:prstGeom prst="rect">
            <a:avLst/>
          </a:prstGeom>
          <a:noFill/>
        </p:spPr>
        <p:txBody>
          <a:bodyPr wrap="none" rtlCol="0">
            <a:spAutoFit/>
          </a:bodyPr>
          <a:lstStyle/>
          <a:p>
            <a:r>
              <a:rPr lang="en-CA" dirty="0"/>
              <a:t>Template Matching</a:t>
            </a:r>
          </a:p>
        </p:txBody>
      </p:sp>
    </p:spTree>
    <p:extLst>
      <p:ext uri="{BB962C8B-B14F-4D97-AF65-F5344CB8AC3E}">
        <p14:creationId xmlns:p14="http://schemas.microsoft.com/office/powerpoint/2010/main" val="161375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D359-2DD5-4EE9-B85E-9309E570EA06}"/>
              </a:ext>
            </a:extLst>
          </p:cNvPr>
          <p:cNvSpPr>
            <a:spLocks noGrp="1"/>
          </p:cNvSpPr>
          <p:nvPr>
            <p:ph type="title"/>
          </p:nvPr>
        </p:nvSpPr>
        <p:spPr/>
        <p:txBody>
          <a:bodyPr/>
          <a:lstStyle/>
          <a:p>
            <a:r>
              <a:rPr lang="en-CA" dirty="0"/>
              <a:t>Face Detection</a:t>
            </a:r>
          </a:p>
        </p:txBody>
      </p:sp>
      <p:sp>
        <p:nvSpPr>
          <p:cNvPr id="3" name="Content Placeholder 2">
            <a:extLst>
              <a:ext uri="{FF2B5EF4-FFF2-40B4-BE49-F238E27FC236}">
                <a16:creationId xmlns:a16="http://schemas.microsoft.com/office/drawing/2014/main" id="{42BDA013-FB6A-4258-9F78-BEC7FCE78F76}"/>
              </a:ext>
            </a:extLst>
          </p:cNvPr>
          <p:cNvSpPr>
            <a:spLocks noGrp="1"/>
          </p:cNvSpPr>
          <p:nvPr>
            <p:ph idx="1"/>
          </p:nvPr>
        </p:nvSpPr>
        <p:spPr/>
        <p:txBody>
          <a:bodyPr/>
          <a:lstStyle/>
          <a:p>
            <a:pPr marL="0" indent="0">
              <a:buNone/>
            </a:pPr>
            <a:r>
              <a:rPr lang="en-CA" dirty="0"/>
              <a:t>While following the tutorial, face detection is taught using the harr cascade method. This requires a file that helps detect patterns. The particular file used is designed to detect faces, but there are plenty of others to detect various objects.</a:t>
            </a:r>
          </a:p>
        </p:txBody>
      </p:sp>
      <p:pic>
        <p:nvPicPr>
          <p:cNvPr id="5" name="Picture 4">
            <a:extLst>
              <a:ext uri="{FF2B5EF4-FFF2-40B4-BE49-F238E27FC236}">
                <a16:creationId xmlns:a16="http://schemas.microsoft.com/office/drawing/2014/main" id="{B0239A6E-3380-4A99-9DAA-1A40F1297AD2}"/>
              </a:ext>
            </a:extLst>
          </p:cNvPr>
          <p:cNvPicPr>
            <a:picLocks noChangeAspect="1"/>
          </p:cNvPicPr>
          <p:nvPr/>
        </p:nvPicPr>
        <p:blipFill>
          <a:blip r:embed="rId2"/>
          <a:stretch>
            <a:fillRect/>
          </a:stretch>
        </p:blipFill>
        <p:spPr>
          <a:xfrm>
            <a:off x="405485" y="3429002"/>
            <a:ext cx="3157151" cy="3157151"/>
          </a:xfrm>
          <a:prstGeom prst="rect">
            <a:avLst/>
          </a:prstGeom>
        </p:spPr>
      </p:pic>
      <p:pic>
        <p:nvPicPr>
          <p:cNvPr id="8" name="Picture 7">
            <a:extLst>
              <a:ext uri="{FF2B5EF4-FFF2-40B4-BE49-F238E27FC236}">
                <a16:creationId xmlns:a16="http://schemas.microsoft.com/office/drawing/2014/main" id="{183A3C9C-B580-4AFD-9F59-0748A2CA9316}"/>
              </a:ext>
            </a:extLst>
          </p:cNvPr>
          <p:cNvPicPr>
            <a:picLocks noChangeAspect="1"/>
          </p:cNvPicPr>
          <p:nvPr/>
        </p:nvPicPr>
        <p:blipFill>
          <a:blip r:embed="rId3"/>
          <a:stretch>
            <a:fillRect/>
          </a:stretch>
        </p:blipFill>
        <p:spPr>
          <a:xfrm>
            <a:off x="7423577" y="3429001"/>
            <a:ext cx="3157151" cy="3157151"/>
          </a:xfrm>
          <a:prstGeom prst="rect">
            <a:avLst/>
          </a:prstGeom>
        </p:spPr>
      </p:pic>
      <p:pic>
        <p:nvPicPr>
          <p:cNvPr id="11" name="Picture 10">
            <a:extLst>
              <a:ext uri="{FF2B5EF4-FFF2-40B4-BE49-F238E27FC236}">
                <a16:creationId xmlns:a16="http://schemas.microsoft.com/office/drawing/2014/main" id="{EAEF9312-A672-4F7B-99B2-B53BC5055348}"/>
              </a:ext>
            </a:extLst>
          </p:cNvPr>
          <p:cNvPicPr>
            <a:picLocks noChangeAspect="1"/>
          </p:cNvPicPr>
          <p:nvPr/>
        </p:nvPicPr>
        <p:blipFill>
          <a:blip r:embed="rId4"/>
          <a:stretch>
            <a:fillRect/>
          </a:stretch>
        </p:blipFill>
        <p:spPr>
          <a:xfrm>
            <a:off x="3914531" y="3429000"/>
            <a:ext cx="3157151" cy="3157151"/>
          </a:xfrm>
          <a:prstGeom prst="rect">
            <a:avLst/>
          </a:prstGeom>
        </p:spPr>
      </p:pic>
    </p:spTree>
    <p:extLst>
      <p:ext uri="{BB962C8B-B14F-4D97-AF65-F5344CB8AC3E}">
        <p14:creationId xmlns:p14="http://schemas.microsoft.com/office/powerpoint/2010/main" val="315331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5AE4-FDF5-493D-96E0-4F8E338B6213}"/>
              </a:ext>
            </a:extLst>
          </p:cNvPr>
          <p:cNvSpPr>
            <a:spLocks noGrp="1"/>
          </p:cNvSpPr>
          <p:nvPr>
            <p:ph type="title"/>
          </p:nvPr>
        </p:nvSpPr>
        <p:spPr/>
        <p:txBody>
          <a:bodyPr/>
          <a:lstStyle/>
          <a:p>
            <a:r>
              <a:rPr lang="en-CA" dirty="0"/>
              <a:t>Face Detection (Cont.)</a:t>
            </a:r>
          </a:p>
        </p:txBody>
      </p:sp>
      <p:sp>
        <p:nvSpPr>
          <p:cNvPr id="3" name="Content Placeholder 2">
            <a:extLst>
              <a:ext uri="{FF2B5EF4-FFF2-40B4-BE49-F238E27FC236}">
                <a16:creationId xmlns:a16="http://schemas.microsoft.com/office/drawing/2014/main" id="{A792BCB0-82B0-4071-A0EC-F11082726D0C}"/>
              </a:ext>
            </a:extLst>
          </p:cNvPr>
          <p:cNvSpPr>
            <a:spLocks noGrp="1"/>
          </p:cNvSpPr>
          <p:nvPr>
            <p:ph idx="1"/>
          </p:nvPr>
        </p:nvSpPr>
        <p:spPr/>
        <p:txBody>
          <a:bodyPr/>
          <a:lstStyle/>
          <a:p>
            <a:pPr marL="0" indent="0">
              <a:buNone/>
            </a:pPr>
            <a:r>
              <a:rPr lang="en-CA" dirty="0"/>
              <a:t>Once I completed the tutorial, I created a python program to detect faces using a webcam for input. This was done by modifying the detection program to read frames from the webcam (Taught in lesson 2 section 8) instead of an image.</a:t>
            </a:r>
          </a:p>
        </p:txBody>
      </p:sp>
    </p:spTree>
    <p:extLst>
      <p:ext uri="{BB962C8B-B14F-4D97-AF65-F5344CB8AC3E}">
        <p14:creationId xmlns:p14="http://schemas.microsoft.com/office/powerpoint/2010/main" val="106154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2356-ACAE-422F-8324-2B67D89E7A0F}"/>
              </a:ext>
            </a:extLst>
          </p:cNvPr>
          <p:cNvSpPr>
            <a:spLocks noGrp="1"/>
          </p:cNvSpPr>
          <p:nvPr>
            <p:ph type="title"/>
          </p:nvPr>
        </p:nvSpPr>
        <p:spPr/>
        <p:txBody>
          <a:bodyPr/>
          <a:lstStyle/>
          <a:p>
            <a:r>
              <a:rPr lang="en-CA" dirty="0"/>
              <a:t>Applying Concepts in C++</a:t>
            </a:r>
          </a:p>
        </p:txBody>
      </p:sp>
      <p:sp>
        <p:nvSpPr>
          <p:cNvPr id="3" name="Content Placeholder 2">
            <a:extLst>
              <a:ext uri="{FF2B5EF4-FFF2-40B4-BE49-F238E27FC236}">
                <a16:creationId xmlns:a16="http://schemas.microsoft.com/office/drawing/2014/main" id="{8AEC2C51-2630-4101-9C56-AC87EAEAA4F1}"/>
              </a:ext>
            </a:extLst>
          </p:cNvPr>
          <p:cNvSpPr>
            <a:spLocks noGrp="1"/>
          </p:cNvSpPr>
          <p:nvPr>
            <p:ph idx="1"/>
          </p:nvPr>
        </p:nvSpPr>
        <p:spPr/>
        <p:txBody>
          <a:bodyPr/>
          <a:lstStyle/>
          <a:p>
            <a:r>
              <a:rPr lang="en-CA" dirty="0"/>
              <a:t>In order to program in C++ using the OpenCV toolkit, the environment has to be created. </a:t>
            </a:r>
          </a:p>
          <a:p>
            <a:pPr lvl="1"/>
            <a:r>
              <a:rPr lang="en-CA" dirty="0"/>
              <a:t>This is done using Visual Studio, Cmake and the respective OpenCV files.</a:t>
            </a:r>
          </a:p>
          <a:p>
            <a:r>
              <a:rPr lang="en-CA" dirty="0"/>
              <a:t>I then learned the syntax of C++, and translated the Python version of my program.</a:t>
            </a:r>
          </a:p>
          <a:p>
            <a:pPr marL="0" indent="0">
              <a:buNone/>
            </a:pPr>
            <a:endParaRPr lang="en-CA" dirty="0"/>
          </a:p>
        </p:txBody>
      </p:sp>
    </p:spTree>
    <p:extLst>
      <p:ext uri="{BB962C8B-B14F-4D97-AF65-F5344CB8AC3E}">
        <p14:creationId xmlns:p14="http://schemas.microsoft.com/office/powerpoint/2010/main" val="140798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4FA8-2292-4AEA-97A7-024823128CD6}"/>
              </a:ext>
            </a:extLst>
          </p:cNvPr>
          <p:cNvSpPr>
            <a:spLocks noGrp="1"/>
          </p:cNvSpPr>
          <p:nvPr>
            <p:ph type="title"/>
          </p:nvPr>
        </p:nvSpPr>
        <p:spPr/>
        <p:txBody>
          <a:bodyPr/>
          <a:lstStyle/>
          <a:p>
            <a:r>
              <a:rPr lang="en-CA" dirty="0"/>
              <a:t>Tracking</a:t>
            </a:r>
          </a:p>
        </p:txBody>
      </p:sp>
      <p:sp>
        <p:nvSpPr>
          <p:cNvPr id="3" name="Content Placeholder 2">
            <a:extLst>
              <a:ext uri="{FF2B5EF4-FFF2-40B4-BE49-F238E27FC236}">
                <a16:creationId xmlns:a16="http://schemas.microsoft.com/office/drawing/2014/main" id="{2A2C9D6F-52A3-46E1-A057-1D603CFDD32C}"/>
              </a:ext>
            </a:extLst>
          </p:cNvPr>
          <p:cNvSpPr>
            <a:spLocks noGrp="1"/>
          </p:cNvSpPr>
          <p:nvPr>
            <p:ph idx="1"/>
          </p:nvPr>
        </p:nvSpPr>
        <p:spPr/>
        <p:txBody>
          <a:bodyPr/>
          <a:lstStyle/>
          <a:p>
            <a:r>
              <a:rPr lang="en-CA" dirty="0"/>
              <a:t>The program at this point it designed to run face detection every frame, without tracking from the previous frame. This in inefficient, and much slower then tracking an already tracked object.</a:t>
            </a:r>
          </a:p>
          <a:p>
            <a:r>
              <a:rPr lang="en-CA" dirty="0"/>
              <a:t>As tracking was another new concept, I looked for ways on how to implement it. </a:t>
            </a:r>
          </a:p>
          <a:p>
            <a:pPr lvl="1"/>
            <a:r>
              <a:rPr lang="en-CA" dirty="0"/>
              <a:t>I used a program that is designed to track an object from a video as a frame of reference. </a:t>
            </a:r>
          </a:p>
        </p:txBody>
      </p:sp>
    </p:spTree>
    <p:extLst>
      <p:ext uri="{BB962C8B-B14F-4D97-AF65-F5344CB8AC3E}">
        <p14:creationId xmlns:p14="http://schemas.microsoft.com/office/powerpoint/2010/main" val="21784768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459</TotalTime>
  <Words>806</Words>
  <Application>Microsoft Office PowerPoint</Application>
  <PresentationFormat>Widescreen</PresentationFormat>
  <Paragraphs>61</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Face Detection and Tracking</vt:lpstr>
      <vt:lpstr>Outline</vt:lpstr>
      <vt:lpstr>Overview of the Development Process</vt:lpstr>
      <vt:lpstr>Learning OpenCV</vt:lpstr>
      <vt:lpstr>Examples of Concepts Learned</vt:lpstr>
      <vt:lpstr>Face Detection</vt:lpstr>
      <vt:lpstr>Face Detection (Cont.)</vt:lpstr>
      <vt:lpstr>Applying Concepts in C++</vt:lpstr>
      <vt:lpstr>Tracking</vt:lpstr>
      <vt:lpstr>Final Steps</vt:lpstr>
      <vt:lpstr>Prevent Duplicate Detection</vt:lpstr>
      <vt:lpstr>Detection efficiency</vt:lpstr>
      <vt:lpstr>Differentiate Between Trackers</vt:lpstr>
      <vt:lpstr>Tracker Independency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and Tracking</dc:title>
  <dc:creator>Shain Mayville</dc:creator>
  <cp:lastModifiedBy>Shain Mayville</cp:lastModifiedBy>
  <cp:revision>25</cp:revision>
  <dcterms:created xsi:type="dcterms:W3CDTF">2018-11-28T16:41:41Z</dcterms:created>
  <dcterms:modified xsi:type="dcterms:W3CDTF">2018-11-30T00:22:26Z</dcterms:modified>
</cp:coreProperties>
</file>